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3" y="2840572"/>
            <a:ext cx="5829299" cy="19600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181599"/>
            <a:ext cx="4800603" cy="23368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3" y="366189"/>
            <a:ext cx="1543051" cy="780203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899" y="366189"/>
            <a:ext cx="4514851" cy="78020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40" y="5875868"/>
            <a:ext cx="5829299" cy="18161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40" y="3875621"/>
            <a:ext cx="5829299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9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5"/>
            <a:ext cx="3028949" cy="60346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5" y="2133605"/>
            <a:ext cx="3028949" cy="603461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195" indent="0">
              <a:buNone/>
              <a:defRPr sz="2200" b="1"/>
            </a:lvl2pPr>
            <a:lvl3pPr marL="914391" indent="0">
              <a:buNone/>
              <a:defRPr sz="1800" b="1"/>
            </a:lvl3pPr>
            <a:lvl4pPr marL="1371586" indent="0">
              <a:buNone/>
              <a:defRPr sz="1800" b="1"/>
            </a:lvl4pPr>
            <a:lvl5pPr marL="1828782" indent="0">
              <a:buNone/>
              <a:defRPr sz="1800" b="1"/>
            </a:lvl5pPr>
            <a:lvl6pPr marL="2285977" indent="0">
              <a:buNone/>
              <a:defRPr sz="1800" b="1"/>
            </a:lvl6pPr>
            <a:lvl7pPr marL="2743173" indent="0">
              <a:buNone/>
              <a:defRPr sz="1800" b="1"/>
            </a:lvl7pPr>
            <a:lvl8pPr marL="3200368" indent="0">
              <a:buNone/>
              <a:defRPr sz="1800" b="1"/>
            </a:lvl8pPr>
            <a:lvl9pPr marL="365756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40"/>
            <a:ext cx="3030141" cy="526838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195" indent="0">
              <a:buNone/>
              <a:defRPr sz="2200" b="1"/>
            </a:lvl2pPr>
            <a:lvl3pPr marL="914391" indent="0">
              <a:buNone/>
              <a:defRPr sz="1800" b="1"/>
            </a:lvl3pPr>
            <a:lvl4pPr marL="1371586" indent="0">
              <a:buNone/>
              <a:defRPr sz="1800" b="1"/>
            </a:lvl4pPr>
            <a:lvl5pPr marL="1828782" indent="0">
              <a:buNone/>
              <a:defRPr sz="1800" b="1"/>
            </a:lvl5pPr>
            <a:lvl6pPr marL="2285977" indent="0">
              <a:buNone/>
              <a:defRPr sz="1800" b="1"/>
            </a:lvl6pPr>
            <a:lvl7pPr marL="2743173" indent="0">
              <a:buNone/>
              <a:defRPr sz="1800" b="1"/>
            </a:lvl7pPr>
            <a:lvl8pPr marL="3200368" indent="0">
              <a:buNone/>
              <a:defRPr sz="1800" b="1"/>
            </a:lvl8pPr>
            <a:lvl9pPr marL="365756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40"/>
            <a:ext cx="3031331" cy="526838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" y="364071"/>
            <a:ext cx="2256236" cy="15493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899" y="1913468"/>
            <a:ext cx="2256236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57195" indent="0">
              <a:buNone/>
              <a:defRPr sz="1300"/>
            </a:lvl2pPr>
            <a:lvl3pPr marL="914391" indent="0">
              <a:buNone/>
              <a:defRPr sz="900"/>
            </a:lvl3pPr>
            <a:lvl4pPr marL="1371586" indent="0">
              <a:buNone/>
              <a:defRPr sz="900"/>
            </a:lvl4pPr>
            <a:lvl5pPr marL="1828782" indent="0">
              <a:buNone/>
              <a:defRPr sz="900"/>
            </a:lvl5pPr>
            <a:lvl6pPr marL="2285977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9" y="6400800"/>
            <a:ext cx="4114800" cy="75565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9" y="817034"/>
            <a:ext cx="4114800" cy="5486400"/>
          </a:xfrm>
        </p:spPr>
        <p:txBody>
          <a:bodyPr/>
          <a:lstStyle>
            <a:lvl1pPr marL="0" indent="0">
              <a:buNone/>
              <a:defRPr sz="3100"/>
            </a:lvl1pPr>
            <a:lvl2pPr marL="457195" indent="0">
              <a:buNone/>
              <a:defRPr sz="2700"/>
            </a:lvl2pPr>
            <a:lvl3pPr marL="914391" indent="0">
              <a:buNone/>
              <a:defRPr sz="2200"/>
            </a:lvl3pPr>
            <a:lvl4pPr marL="1371586" indent="0">
              <a:buNone/>
              <a:defRPr sz="2200"/>
            </a:lvl4pPr>
            <a:lvl5pPr marL="1828782" indent="0">
              <a:buNone/>
              <a:defRPr sz="2200"/>
            </a:lvl5pPr>
            <a:lvl6pPr marL="2285977" indent="0">
              <a:buNone/>
              <a:defRPr sz="2200"/>
            </a:lvl6pPr>
            <a:lvl7pPr marL="2743173" indent="0">
              <a:buNone/>
              <a:defRPr sz="2200"/>
            </a:lvl7pPr>
            <a:lvl8pPr marL="3200368" indent="0">
              <a:buNone/>
              <a:defRPr sz="2200"/>
            </a:lvl8pPr>
            <a:lvl9pPr marL="3657563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9" y="7156449"/>
            <a:ext cx="4114800" cy="1073148"/>
          </a:xfrm>
        </p:spPr>
        <p:txBody>
          <a:bodyPr/>
          <a:lstStyle>
            <a:lvl1pPr marL="0" indent="0">
              <a:buNone/>
              <a:defRPr sz="1300"/>
            </a:lvl1pPr>
            <a:lvl2pPr marL="457195" indent="0">
              <a:buNone/>
              <a:defRPr sz="1300"/>
            </a:lvl2pPr>
            <a:lvl3pPr marL="914391" indent="0">
              <a:buNone/>
              <a:defRPr sz="900"/>
            </a:lvl3pPr>
            <a:lvl4pPr marL="1371586" indent="0">
              <a:buNone/>
              <a:defRPr sz="900"/>
            </a:lvl4pPr>
            <a:lvl5pPr marL="1828782" indent="0">
              <a:buNone/>
              <a:defRPr sz="900"/>
            </a:lvl5pPr>
            <a:lvl6pPr marL="2285977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6183"/>
            <a:ext cx="6172203" cy="1524003"/>
          </a:xfrm>
          <a:prstGeom prst="rect">
            <a:avLst/>
          </a:prstGeom>
        </p:spPr>
        <p:txBody>
          <a:bodyPr vert="horz" lIns="91439" tIns="45720" rIns="91439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133605"/>
            <a:ext cx="6172203" cy="6034616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8475136"/>
            <a:ext cx="1600203" cy="48683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3" y="8475136"/>
            <a:ext cx="2171699" cy="48683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1" y="8475136"/>
            <a:ext cx="1600203" cy="48683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9" indent="-342899" algn="l" defTabSz="9143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4" indent="-285748" algn="l" defTabSz="914391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8" algn="l" defTabSz="91439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8" algn="l" defTabSz="91439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32656" y="3707904"/>
            <a:ext cx="6264697" cy="2448274"/>
          </a:xfrm>
        </p:spPr>
        <p:txBody>
          <a:bodyPr>
            <a:normAutofit/>
          </a:bodyPr>
          <a:lstStyle/>
          <a:p>
            <a:r>
              <a:rPr lang="en-US" sz="1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pfr.gov.ru</a:t>
            </a:r>
            <a:endParaRPr lang="ru-RU" sz="11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0270002201\Desktop\Пресс-релизы\общее\фото\мыш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0768" y="971600"/>
            <a:ext cx="5194781" cy="2952330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92696" y="6372200"/>
            <a:ext cx="5829299" cy="2448274"/>
          </a:xfrm>
          <a:prstGeom prst="rect">
            <a:avLst/>
          </a:prstGeom>
        </p:spPr>
        <p:txBody>
          <a:bodyPr vert="horz" lIns="91439" tIns="45720" rIns="91439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200" dirty="0" smtClean="0">
                <a:latin typeface="+mj-lt"/>
                <a:ea typeface="+mj-ea"/>
                <a:cs typeface="+mj-cs"/>
              </a:rPr>
              <a:t/>
            </a:r>
            <a:br>
              <a:rPr lang="ru-RU" sz="2200" dirty="0" smtClean="0">
                <a:latin typeface="+mj-lt"/>
                <a:ea typeface="+mj-ea"/>
                <a:cs typeface="+mj-cs"/>
              </a:rPr>
            </a:br>
            <a:r>
              <a:rPr lang="ru-RU" sz="2200" dirty="0" smtClean="0">
                <a:latin typeface="+mj-lt"/>
                <a:ea typeface="+mj-ea"/>
                <a:cs typeface="+mj-cs"/>
              </a:rPr>
              <a:t> </a:t>
            </a:r>
            <a:br>
              <a:rPr lang="ru-RU" sz="2200" dirty="0" smtClean="0">
                <a:latin typeface="+mj-lt"/>
                <a:ea typeface="+mj-ea"/>
                <a:cs typeface="+mj-cs"/>
              </a:rPr>
            </a:br>
            <a:r>
              <a:rPr lang="ru-RU" sz="2700" dirty="0" smtClean="0">
                <a:solidFill>
                  <a:srgbClr val="C00000"/>
                </a:solidFill>
                <a:latin typeface="Franklin Gothic Medium" pitchFamily="34" charset="0"/>
                <a:ea typeface="+mj-ea"/>
                <a:cs typeface="Times New Roman" pitchFamily="18" charset="0"/>
              </a:rPr>
              <a:t>Пенсионный фонд РФ сообщает о том, что доменный адрес официального сайта ПФР изменился</a:t>
            </a:r>
            <a:r>
              <a:rPr lang="ru-RU" sz="2200" dirty="0" smtClean="0">
                <a:solidFill>
                  <a:srgbClr val="C00000"/>
                </a:solidFill>
                <a:latin typeface="Franklin Gothic Medium" pitchFamily="34" charset="0"/>
                <a:ea typeface="+mj-ea"/>
                <a:cs typeface="+mj-cs"/>
              </a:rPr>
              <a:t/>
            </a:r>
            <a:br>
              <a:rPr lang="ru-RU" sz="2200" dirty="0" smtClean="0">
                <a:solidFill>
                  <a:srgbClr val="C00000"/>
                </a:solidFill>
                <a:latin typeface="Franklin Gothic Medium" pitchFamily="34" charset="0"/>
                <a:ea typeface="+mj-ea"/>
                <a:cs typeface="+mj-cs"/>
              </a:rPr>
            </a:br>
            <a:r>
              <a:rPr lang="ru-RU" sz="2200" dirty="0" smtClean="0">
                <a:latin typeface="+mj-lt"/>
                <a:ea typeface="+mj-ea"/>
                <a:cs typeface="+mj-cs"/>
              </a:rPr>
              <a:t/>
            </a:r>
            <a:br>
              <a:rPr lang="ru-RU" sz="2200" dirty="0" smtClean="0">
                <a:latin typeface="+mj-lt"/>
                <a:ea typeface="+mj-ea"/>
                <a:cs typeface="+mj-cs"/>
              </a:rPr>
            </a:br>
            <a:r>
              <a:rPr lang="ru-RU" sz="2200" dirty="0" smtClean="0">
                <a:latin typeface="+mj-lt"/>
                <a:ea typeface="+mj-ea"/>
                <a:cs typeface="+mj-cs"/>
              </a:rPr>
              <a:t/>
            </a:r>
            <a:br>
              <a:rPr lang="ru-RU" sz="2200" dirty="0" smtClean="0">
                <a:latin typeface="+mj-lt"/>
                <a:ea typeface="+mj-ea"/>
                <a:cs typeface="+mj-cs"/>
              </a:rPr>
            </a:br>
            <a:endParaRPr lang="ru-RU" sz="2200" dirty="0">
              <a:latin typeface="+mj-lt"/>
              <a:ea typeface="+mj-ea"/>
              <a:cs typeface="+mj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0648" y="5868144"/>
            <a:ext cx="6408712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pfr.gov.ru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досрочной выплаты пенсий, пособий и иных социальных выплат в декабре 2019 г за январь 2020 года   Пенсионного фонда Российской Федерации сообщает пенсионерам Югры о том, что кредитными организациями будут досрочно произведены выплаты пенсий, пособий и иных социальных выплат за период:</dc:title>
  <dc:creator>Ткачева Алла Борисовна</dc:creator>
  <cp:lastModifiedBy>0270002201</cp:lastModifiedBy>
  <cp:revision>8</cp:revision>
  <dcterms:created xsi:type="dcterms:W3CDTF">2020-12-14T05:08:22Z</dcterms:created>
  <dcterms:modified xsi:type="dcterms:W3CDTF">2020-12-16T06:41:24Z</dcterms:modified>
</cp:coreProperties>
</file>